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54"/>
  </p:notesMasterIdLst>
  <p:handoutMasterIdLst>
    <p:handoutMasterId r:id="rId55"/>
  </p:handoutMasterIdLst>
  <p:sldIdLst>
    <p:sldId id="256" r:id="rId2"/>
    <p:sldId id="398" r:id="rId3"/>
    <p:sldId id="462" r:id="rId4"/>
    <p:sldId id="410" r:id="rId5"/>
    <p:sldId id="361" r:id="rId6"/>
    <p:sldId id="367" r:id="rId7"/>
    <p:sldId id="442" r:id="rId8"/>
    <p:sldId id="421" r:id="rId9"/>
    <p:sldId id="436" r:id="rId10"/>
    <p:sldId id="443" r:id="rId11"/>
    <p:sldId id="444" r:id="rId12"/>
    <p:sldId id="463" r:id="rId13"/>
    <p:sldId id="464" r:id="rId14"/>
    <p:sldId id="465" r:id="rId15"/>
    <p:sldId id="354" r:id="rId16"/>
    <p:sldId id="466" r:id="rId17"/>
    <p:sldId id="447" r:id="rId18"/>
    <p:sldId id="339" r:id="rId19"/>
    <p:sldId id="467" r:id="rId20"/>
    <p:sldId id="284" r:id="rId21"/>
    <p:sldId id="272" r:id="rId22"/>
    <p:sldId id="293" r:id="rId23"/>
    <p:sldId id="294" r:id="rId24"/>
    <p:sldId id="405" r:id="rId25"/>
    <p:sldId id="468" r:id="rId26"/>
    <p:sldId id="289" r:id="rId27"/>
    <p:sldId id="406" r:id="rId28"/>
    <p:sldId id="407" r:id="rId29"/>
    <p:sldId id="349" r:id="rId30"/>
    <p:sldId id="267" r:id="rId31"/>
    <p:sldId id="265" r:id="rId32"/>
    <p:sldId id="386" r:id="rId33"/>
    <p:sldId id="469" r:id="rId34"/>
    <p:sldId id="470" r:id="rId35"/>
    <p:sldId id="275" r:id="rId36"/>
    <p:sldId id="371" r:id="rId37"/>
    <p:sldId id="379" r:id="rId38"/>
    <p:sldId id="427" r:id="rId39"/>
    <p:sldId id="382" r:id="rId40"/>
    <p:sldId id="415" r:id="rId41"/>
    <p:sldId id="384" r:id="rId42"/>
    <p:sldId id="456" r:id="rId43"/>
    <p:sldId id="428" r:id="rId44"/>
    <p:sldId id="429" r:id="rId45"/>
    <p:sldId id="430" r:id="rId46"/>
    <p:sldId id="424" r:id="rId47"/>
    <p:sldId id="471" r:id="rId48"/>
    <p:sldId id="402" r:id="rId49"/>
    <p:sldId id="404" r:id="rId50"/>
    <p:sldId id="460" r:id="rId51"/>
    <p:sldId id="439" r:id="rId52"/>
    <p:sldId id="414" r:id="rId53"/>
  </p:sldIdLst>
  <p:sldSz cx="9144000" cy="6858000" type="screen4x3"/>
  <p:notesSz cx="6985000" cy="92710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0">
          <p15:clr>
            <a:srgbClr val="A4A3A4"/>
          </p15:clr>
        </p15:guide>
        <p15:guide id="4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6600FF"/>
    <a:srgbClr val="B80000"/>
    <a:srgbClr val="CC0000"/>
    <a:srgbClr val="DE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94577" autoAdjust="0"/>
  </p:normalViewPr>
  <p:slideViewPr>
    <p:cSldViewPr snapToGrid="0">
      <p:cViewPr>
        <p:scale>
          <a:sx n="100" d="100"/>
          <a:sy n="100" d="100"/>
        </p:scale>
        <p:origin x="1362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04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  <p:guide orient="horz" pos="2920"/>
        <p:guide pos="220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1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82D396-816C-47A4-809F-A8476E3B3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1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AFF105-C2AE-45EB-A24F-2407C7E2B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4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FF105-C2AE-45EB-A24F-2407C7E2B7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E1FF8F-E04A-4C45-913F-B22D12CFD538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1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E1FF8F-E04A-4C45-913F-B22D12CFD538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5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E1FF8F-E04A-4C45-913F-B22D12CFD538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1DE04B-DD95-4ABB-A902-995FB75CD563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1DE04B-DD95-4ABB-A902-995FB75CD563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2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1DE04B-DD95-4ABB-A902-995FB75CD563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9A2742-A677-46E4-9A68-FD3958346074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9A2742-A677-46E4-9A68-FD3958346074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7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320EE8-0DA1-436B-AD44-35F9AFBB978C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4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3</a:t>
            </a:r>
            <a:r>
              <a:rPr lang="en-US" baseline="0" dirty="0"/>
              <a:t> way tie for 2</a:t>
            </a:r>
            <a:r>
              <a:rPr lang="en-US" baseline="30000" dirty="0"/>
              <a:t>nd</a:t>
            </a:r>
            <a:r>
              <a:rPr lang="en-US" baseline="0" dirty="0"/>
              <a:t> place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E62D03-821C-40C1-9386-4EEC472A9971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Tie for 2</a:t>
            </a:r>
            <a:r>
              <a:rPr lang="en-US" baseline="30000" dirty="0"/>
              <a:t>nd</a:t>
            </a:r>
            <a:r>
              <a:rPr lang="en-US" dirty="0"/>
              <a:t> place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20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5F72F4-C88B-4F0F-969F-B4AC53406A82}" type="slidenum">
              <a:rPr lang="en-US" smtClean="0">
                <a:latin typeface="Arial" charset="0"/>
              </a:rPr>
              <a:pPr eaLnBrk="1" hangingPunct="1"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</a:t>
            </a:r>
            <a:r>
              <a:rPr lang="en-US" baseline="0" dirty="0"/>
              <a:t> way tie for 2</a:t>
            </a:r>
            <a:r>
              <a:rPr lang="en-US" baseline="30000" dirty="0"/>
              <a:t>nd</a:t>
            </a:r>
            <a:r>
              <a:rPr lang="en-US" baseline="0" dirty="0"/>
              <a:t> place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88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CAEFA9-333A-4211-9FF3-CBEE0FF378C8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1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6759C5-74A7-4A8D-8996-C927478C3D06}" type="slidenum">
              <a:rPr lang="en-US" smtClean="0">
                <a:latin typeface="Arial" charset="0"/>
              </a:rPr>
              <a:pPr eaLnBrk="1" hangingPunct="1"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5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6759C5-74A7-4A8D-8996-C927478C3D06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9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6759C5-74A7-4A8D-8996-C927478C3D06}" type="slidenum">
              <a:rPr lang="en-US" smtClean="0">
                <a:latin typeface="Arial" charset="0"/>
              </a:rPr>
              <a:pPr eaLnBrk="1" hangingPunct="1"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0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6759C5-74A7-4A8D-8996-C927478C3D06}" type="slidenum">
              <a:rPr lang="en-US" smtClean="0">
                <a:latin typeface="Arial" charset="0"/>
              </a:rPr>
              <a:pPr eaLnBrk="1" hangingPunct="1"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6759C5-74A7-4A8D-8996-C927478C3D06}" type="slidenum">
              <a:rPr lang="en-US" smtClean="0">
                <a:latin typeface="Arial" charset="0"/>
              </a:rPr>
              <a:pPr eaLnBrk="1" hangingPunct="1"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02EF7DE-BA1A-46F7-B6CE-F57F800C7208}" type="slidenum">
              <a:rPr lang="en-US" sz="1200">
                <a:latin typeface="Arial" charset="0"/>
              </a:rPr>
              <a:pPr algn="r" eaLnBrk="1" hangingPunct="1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28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427C5-3F01-4A8C-A089-701AF53193B4}" type="slidenum">
              <a:rPr lang="en-US" smtClean="0">
                <a:latin typeface="Arial" charset="0"/>
              </a:rPr>
              <a:pPr eaLnBrk="1" hangingPunct="1"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5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728ADD-027E-4F07-A6D0-A29F9E7639AE}" type="slidenum">
              <a:rPr lang="en-US" smtClean="0">
                <a:latin typeface="Arial" charset="0"/>
              </a:rPr>
              <a:pPr eaLnBrk="1" hangingPunct="1"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0D5506-3F79-4E4B-88F8-904C6519C5D1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12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8D73B2-F13D-48FE-8CEC-48CF8C07D33C}" type="slidenum">
              <a:rPr lang="en-US" smtClean="0">
                <a:latin typeface="Arial" charset="0"/>
              </a:rPr>
              <a:pPr eaLnBrk="1" hangingPunct="1"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8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8D73B2-F13D-48FE-8CEC-48CF8C07D33C}" type="slidenum">
              <a:rPr lang="en-US" smtClean="0">
                <a:latin typeface="Arial" charset="0"/>
              </a:rPr>
              <a:pPr eaLnBrk="1" hangingPunct="1"/>
              <a:t>33</a:t>
            </a:fld>
            <a:endParaRPr lang="en-US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81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8D73B2-F13D-48FE-8CEC-48CF8C07D33C}" type="slidenum">
              <a:rPr lang="en-US" smtClean="0">
                <a:latin typeface="Arial" charset="0"/>
              </a:rPr>
              <a:pPr eaLnBrk="1" hangingPunct="1"/>
              <a:t>34</a:t>
            </a:fld>
            <a:endParaRPr lang="en-US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47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8D73B2-F13D-48FE-8CEC-48CF8C07D33C}" type="slidenum">
              <a:rPr lang="en-US" smtClean="0">
                <a:latin typeface="Arial" charset="0"/>
              </a:rPr>
              <a:pPr eaLnBrk="1" hangingPunct="1"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44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AE73FF-940E-4FF7-87FB-BBB860BF8E8D}" type="slidenum">
              <a:rPr lang="en-US" smtClean="0">
                <a:latin typeface="Arial" charset="0"/>
              </a:rPr>
              <a:pPr eaLnBrk="1" hangingPunct="1"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4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F05A49-8883-4E48-87E1-A61F3B0FE782}" type="slidenum">
              <a:rPr lang="en-US" smtClean="0">
                <a:latin typeface="Arial" charset="0"/>
              </a:rPr>
              <a:pPr eaLnBrk="1" hangingPunct="1"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3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F05A49-8883-4E48-87E1-A61F3B0FE782}" type="slidenum">
              <a:rPr lang="en-US" smtClean="0">
                <a:latin typeface="Arial" charset="0"/>
              </a:rPr>
              <a:pPr eaLnBrk="1" hangingPunct="1"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47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3C46A3-FD78-41EC-9C12-1EF3E8275658}" type="slidenum">
              <a:rPr lang="en-US" sz="1200">
                <a:latin typeface="Arial" charset="0"/>
              </a:rPr>
              <a:pPr algn="r" eaLnBrk="1" hangingPunct="1"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246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3C46A3-FD78-41EC-9C12-1EF3E8275658}" type="slidenum">
              <a:rPr lang="en-US" sz="1200">
                <a:latin typeface="Arial" charset="0"/>
              </a:rPr>
              <a:pPr algn="r" eaLnBrk="1" hangingPunct="1"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1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3C46A3-FD78-41EC-9C12-1EF3E8275658}" type="slidenum">
              <a:rPr lang="en-US" sz="1200">
                <a:latin typeface="Arial" charset="0"/>
              </a:rPr>
              <a:pPr algn="r" eaLnBrk="1" hangingPunct="1"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62EE39-86F7-444D-8280-4E74B5F5C6B2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96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3C46A3-FD78-41EC-9C12-1EF3E8275658}" type="slidenum">
              <a:rPr lang="en-US" sz="1200">
                <a:latin typeface="Arial" charset="0"/>
              </a:rPr>
              <a:pPr algn="r" eaLnBrk="1" hangingPunct="1"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60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3C46A3-FD78-41EC-9C12-1EF3E8275658}" type="slidenum">
              <a:rPr lang="en-US" sz="1200">
                <a:latin typeface="Arial" charset="0"/>
              </a:rPr>
              <a:pPr algn="r" eaLnBrk="1" hangingPunct="1"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98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3C46A3-FD78-41EC-9C12-1EF3E8275658}" type="slidenum">
              <a:rPr lang="en-US" sz="1200">
                <a:latin typeface="Arial" charset="0"/>
              </a:rPr>
              <a:pPr algn="r" eaLnBrk="1" hangingPunct="1"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81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6551" y="8805841"/>
            <a:ext cx="30268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A3C46A3-FD78-41EC-9C12-1EF3E8275658}" type="slidenum">
              <a:rPr lang="en-US" sz="1200">
                <a:latin typeface="Arial" charset="0"/>
              </a:rPr>
              <a:pPr algn="r" eaLnBrk="1" hangingPunct="1"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38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46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8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9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48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60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780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50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35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62EE39-86F7-444D-8280-4E74B5F5C6B2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06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B3F2F8-0CF5-4571-AD1E-58E8DCF6149B}" type="slidenum">
              <a:rPr lang="en-US" smtClean="0">
                <a:latin typeface="Arial" charset="0"/>
              </a:rPr>
              <a:pPr eaLnBrk="1" hangingPunct="1"/>
              <a:t>52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62EE39-86F7-444D-8280-4E74B5F5C6B2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E1FF8F-E04A-4C45-913F-B22D12CFD538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E1FF8F-E04A-4C45-913F-B22D12CFD538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7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E1FF8F-E04A-4C45-913F-B22D12CFD538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2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660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6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4400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573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3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8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0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CB51-3655-4C84-8F8B-5E2B4F766AE8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2C19-3844-448A-9142-1CFD231536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1216204" y="388143"/>
            <a:ext cx="70866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Research!Louisville</a:t>
            </a:r>
            <a:r>
              <a:rPr lang="en-US" sz="4800" i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2021</a:t>
            </a:r>
          </a:p>
          <a:p>
            <a:pPr>
              <a:spcBef>
                <a:spcPct val="50000"/>
              </a:spcBef>
              <a:defRPr/>
            </a:pPr>
            <a:endParaRPr lang="en-US" sz="6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17" descr="Background R!L logo for awards 1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5900"/>
            <a:ext cx="41767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42900" y="228600"/>
            <a:ext cx="8572500" cy="6400800"/>
          </a:xfrm>
          <a:prstGeom prst="rect">
            <a:avLst/>
          </a:prstGeom>
          <a:noFill/>
          <a:ln w="127000" cmpd="tri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7" r:id="rId13"/>
    <p:sldLayoutId id="2147483908" r:id="rId14"/>
    <p:sldLayoutId id="2147483910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3" r:id="rId25"/>
    <p:sldLayoutId id="2147483926" r:id="rId26"/>
    <p:sldLayoutId id="2147483930" r:id="rId27"/>
    <p:sldLayoutId id="2147483931" r:id="rId28"/>
    <p:sldLayoutId id="2147483932" r:id="rId29"/>
    <p:sldLayoutId id="2147483934" r:id="rId30"/>
    <p:sldLayoutId id="2147483937" r:id="rId31"/>
    <p:sldLayoutId id="2147483661" r:id="rId32"/>
    <p:sldLayoutId id="2147483662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nortonhealthcare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ortonhealthcar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ortonhealthcar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ortonhealthcare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red&#10;&#10;Description automatically generated">
            <a:extLst>
              <a:ext uri="{FF2B5EF4-FFF2-40B4-BE49-F238E27FC236}">
                <a16:creationId xmlns:a16="http://schemas.microsoft.com/office/drawing/2014/main" id="{D944DA7B-1C04-4294-B9DD-BE268CA58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1" y="591278"/>
            <a:ext cx="7859697" cy="56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9900" y="2101755"/>
            <a:ext cx="8229600" cy="25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/>
              <a:t>Mohamed </a:t>
            </a:r>
            <a:r>
              <a:rPr lang="en-US" sz="4800" dirty="0" err="1"/>
              <a:t>Elsharkawy</a:t>
            </a:r>
            <a:br>
              <a:rPr lang="en-US" sz="3200" dirty="0"/>
            </a:b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Place</a:t>
            </a:r>
            <a:br>
              <a:rPr lang="en-US" sz="2800" dirty="0"/>
            </a:br>
            <a:r>
              <a:rPr lang="en-US" sz="2800" dirty="0"/>
              <a:t>Master Engineering Student Award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Mentor: Ayman El-Baz, PhD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69900" y="15367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2" descr="smaller_vertical_s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735"/>
            <a:ext cx="1524000" cy="17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502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9900" y="2101755"/>
            <a:ext cx="8229600" cy="25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/>
              <a:t>Anthony Kyser</a:t>
            </a:r>
            <a:br>
              <a:rPr lang="en-US" sz="3200" dirty="0"/>
            </a:b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Place</a:t>
            </a:r>
            <a:br>
              <a:rPr lang="en-US" sz="2800" dirty="0"/>
            </a:br>
            <a:r>
              <a:rPr lang="en-US" sz="2800" dirty="0"/>
              <a:t>Master Engineering Student Award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Mentor: Jill Steinbach-Rankins, PhD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69900" y="15367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2" descr="smaller_vertical_s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735"/>
            <a:ext cx="1524000" cy="17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032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9900" y="2101755"/>
            <a:ext cx="8229600" cy="25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Mohamed Ali</a:t>
            </a:r>
            <a:br>
              <a:rPr lang="en-US" sz="3200" dirty="0"/>
            </a:b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Place</a:t>
            </a:r>
            <a:br>
              <a:rPr lang="en-US" sz="2800" dirty="0"/>
            </a:br>
            <a:r>
              <a:rPr lang="en-US" sz="2800" dirty="0"/>
              <a:t>Doctoral Engineering Student Award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Mentor</a:t>
            </a:r>
            <a:r>
              <a:rPr lang="en-US" sz="2800" dirty="0"/>
              <a:t>: </a:t>
            </a:r>
            <a:r>
              <a:rPr lang="en-US" dirty="0"/>
              <a:t>Ayman El-Baz, PhD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69900" y="15367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2" descr="smaller_vertical_s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735"/>
            <a:ext cx="1524000" cy="17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0363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9900" y="2101755"/>
            <a:ext cx="8229600" cy="25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Mohamed Shehata</a:t>
            </a:r>
            <a:br>
              <a:rPr lang="en-US" sz="3200" dirty="0"/>
            </a:b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Place</a:t>
            </a:r>
            <a:br>
              <a:rPr lang="en-US" sz="2800" dirty="0"/>
            </a:br>
            <a:r>
              <a:rPr lang="en-US" sz="2800" dirty="0"/>
              <a:t>Doctoral Engineering Student Award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Mentor</a:t>
            </a:r>
            <a:r>
              <a:rPr lang="en-US" sz="2800" dirty="0"/>
              <a:t>: </a:t>
            </a:r>
            <a:r>
              <a:rPr lang="en-US" dirty="0"/>
              <a:t>Ayman El-Baz, PhD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69900" y="15367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2" descr="smaller_vertical_s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735"/>
            <a:ext cx="1524000" cy="17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29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9900" y="2101755"/>
            <a:ext cx="8229600" cy="25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Heba </a:t>
            </a:r>
            <a:r>
              <a:rPr lang="en-US" sz="5300" dirty="0" err="1"/>
              <a:t>Kandil</a:t>
            </a:r>
            <a:br>
              <a:rPr lang="en-US" sz="3200" dirty="0"/>
            </a:b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Place</a:t>
            </a:r>
            <a:br>
              <a:rPr lang="en-US" sz="2800" dirty="0"/>
            </a:br>
            <a:r>
              <a:rPr lang="en-US" sz="2800" dirty="0"/>
              <a:t>Doctoral Engineering Student Award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Mentor</a:t>
            </a:r>
            <a:r>
              <a:rPr lang="en-US" sz="2800" dirty="0"/>
              <a:t>: </a:t>
            </a:r>
            <a:r>
              <a:rPr lang="en-US" dirty="0"/>
              <a:t>Ayman El-Baz, PhD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69900" y="15367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2" descr="smaller_vertical_s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735"/>
            <a:ext cx="1524000" cy="17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60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67653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 err="1"/>
              <a:t>Heejue</a:t>
            </a:r>
            <a:r>
              <a:rPr lang="en-US" sz="5300" dirty="0"/>
              <a:t> Hong</a:t>
            </a: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School of Dentistry</a:t>
            </a:r>
            <a:br>
              <a:rPr lang="en-US" sz="3200" dirty="0"/>
            </a:br>
            <a:r>
              <a:rPr lang="en-US" sz="3200" dirty="0"/>
              <a:t>Basic Science Award</a:t>
            </a:r>
            <a:br>
              <a:rPr lang="en-US" sz="3200" dirty="0"/>
            </a:br>
            <a:r>
              <a:rPr lang="en-US" dirty="0"/>
              <a:t>Mentor: David Scott, PhD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1689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52500" y="5422900"/>
            <a:ext cx="2327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Dentistry</a:t>
            </a:r>
          </a:p>
        </p:txBody>
      </p:sp>
    </p:spTree>
    <p:extLst>
      <p:ext uri="{BB962C8B-B14F-4D97-AF65-F5344CB8AC3E}">
        <p14:creationId xmlns:p14="http://schemas.microsoft.com/office/powerpoint/2010/main" val="918292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67653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Alec McDonald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School of Dentistry</a:t>
            </a:r>
            <a:br>
              <a:rPr lang="en-US" sz="3200" dirty="0"/>
            </a:br>
            <a:r>
              <a:rPr lang="en-US" sz="3200" dirty="0"/>
              <a:t>Basic Science Award</a:t>
            </a:r>
            <a:br>
              <a:rPr lang="en-US" sz="3200" dirty="0"/>
            </a:br>
            <a:r>
              <a:rPr lang="en-US" dirty="0"/>
              <a:t>Mentor: Sudha </a:t>
            </a:r>
            <a:r>
              <a:rPr lang="en-US" dirty="0" err="1"/>
              <a:t>Gudhimella</a:t>
            </a:r>
            <a:r>
              <a:rPr lang="en-US" dirty="0"/>
              <a:t>, BDS, MS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1689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52500" y="5422900"/>
            <a:ext cx="2327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Dentistry</a:t>
            </a:r>
          </a:p>
        </p:txBody>
      </p:sp>
    </p:spTree>
    <p:extLst>
      <p:ext uri="{BB962C8B-B14F-4D97-AF65-F5344CB8AC3E}">
        <p14:creationId xmlns:p14="http://schemas.microsoft.com/office/powerpoint/2010/main" val="3829144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67653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Isaac </a:t>
            </a:r>
            <a:r>
              <a:rPr lang="en-US" sz="5300" dirty="0" err="1"/>
              <a:t>Feinn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School of Dentistry</a:t>
            </a:r>
            <a:br>
              <a:rPr lang="en-US" sz="3200" dirty="0"/>
            </a:br>
            <a:r>
              <a:rPr lang="en-US" sz="3200" dirty="0"/>
              <a:t>Basic Science Award</a:t>
            </a:r>
            <a:br>
              <a:rPr lang="en-US" sz="3200" dirty="0"/>
            </a:br>
            <a:r>
              <a:rPr lang="en-US" sz="4900" dirty="0"/>
              <a:t>Mentor: Lisa </a:t>
            </a:r>
            <a:r>
              <a:rPr lang="en-US" sz="4900" dirty="0" err="1"/>
              <a:t>Sandell</a:t>
            </a:r>
            <a:r>
              <a:rPr lang="en-US" sz="4900" dirty="0"/>
              <a:t>, PhD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1689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52500" y="5422900"/>
            <a:ext cx="2316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Dentistry</a:t>
            </a:r>
          </a:p>
        </p:txBody>
      </p:sp>
    </p:spTree>
    <p:extLst>
      <p:ext uri="{BB962C8B-B14F-4D97-AF65-F5344CB8AC3E}">
        <p14:creationId xmlns:p14="http://schemas.microsoft.com/office/powerpoint/2010/main" val="2879070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881953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Arthur </a:t>
            </a:r>
            <a:r>
              <a:rPr lang="en-US" sz="5300" dirty="0" err="1"/>
              <a:t>Begotti</a:t>
            </a:r>
            <a:r>
              <a:rPr lang="en-US" sz="5300" dirty="0"/>
              <a:t> Silva</a:t>
            </a: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 Place</a:t>
            </a:r>
            <a:br>
              <a:rPr lang="en-US" sz="3200" dirty="0"/>
            </a:br>
            <a:r>
              <a:rPr lang="en-US" sz="3200" dirty="0"/>
              <a:t>School of Dentistry</a:t>
            </a:r>
            <a:br>
              <a:rPr lang="en-US" sz="3200" dirty="0"/>
            </a:br>
            <a:r>
              <a:rPr lang="en-US" sz="3200" dirty="0"/>
              <a:t>Clinical Science Award</a:t>
            </a:r>
            <a:br>
              <a:rPr lang="en-US" sz="3200" dirty="0"/>
            </a:br>
            <a:r>
              <a:rPr lang="en-US" dirty="0"/>
              <a:t>Mentor: Liliana </a:t>
            </a:r>
            <a:r>
              <a:rPr lang="en-US" dirty="0" err="1"/>
              <a:t>Rozo</a:t>
            </a:r>
            <a:r>
              <a:rPr lang="en-US" dirty="0"/>
              <a:t>, DDS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165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69620" y="5468620"/>
            <a:ext cx="3013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Dentistry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881953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Meghan Nay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School of Dentistry</a:t>
            </a:r>
            <a:br>
              <a:rPr lang="en-US" sz="3200" dirty="0"/>
            </a:br>
            <a:r>
              <a:rPr lang="en-US" sz="3200" dirty="0"/>
              <a:t>Clinical Science Award</a:t>
            </a:r>
            <a:br>
              <a:rPr lang="en-US" sz="3200" dirty="0"/>
            </a:br>
            <a:r>
              <a:rPr lang="en-US" dirty="0"/>
              <a:t>Mentor: Michael Metz, DMD, PhD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165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69620" y="5468620"/>
            <a:ext cx="3013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Dentistry</a:t>
            </a:r>
          </a:p>
        </p:txBody>
      </p:sp>
    </p:spTree>
    <p:extLst>
      <p:ext uri="{BB962C8B-B14F-4D97-AF65-F5344CB8AC3E}">
        <p14:creationId xmlns:p14="http://schemas.microsoft.com/office/powerpoint/2010/main" val="10018734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 hidden="1"/>
          <p:cNvSpPr txBox="1"/>
          <p:nvPr/>
        </p:nvSpPr>
        <p:spPr>
          <a:xfrm>
            <a:off x="835697" y="5353012"/>
            <a:ext cx="4065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University of Louisville</a:t>
            </a:r>
          </a:p>
          <a:p>
            <a:pPr algn="ctr"/>
            <a:r>
              <a:rPr lang="en-US" sz="1600" dirty="0"/>
              <a:t>School of Interdisciplinary &amp; Graduate Studies</a:t>
            </a:r>
          </a:p>
        </p:txBody>
      </p:sp>
      <p:pic>
        <p:nvPicPr>
          <p:cNvPr id="11" name="Picture 7" descr="SCR-logo2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2" y="4102858"/>
            <a:ext cx="2114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4119" y="1297296"/>
            <a:ext cx="7737458" cy="3430554"/>
            <a:chOff x="506899" y="1823778"/>
            <a:chExt cx="7737458" cy="34513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11" y="2485497"/>
              <a:ext cx="2743200" cy="624100"/>
            </a:xfrm>
            <a:prstGeom prst="rect">
              <a:avLst/>
            </a:prstGeom>
          </p:spPr>
        </p:pic>
        <p:pic>
          <p:nvPicPr>
            <p:cNvPr id="10" name="Picture 12" descr="smaller_vertical_sp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57" y="3737961"/>
              <a:ext cx="1156584" cy="153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365435" y="1823778"/>
              <a:ext cx="38789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University of Louisville</a:t>
              </a:r>
            </a:p>
            <a:p>
              <a:pPr algn="ctr"/>
              <a:r>
                <a:rPr lang="en-US" sz="2000" dirty="0"/>
                <a:t> Office of the Executive Vice President </a:t>
              </a:r>
            </a:p>
            <a:p>
              <a:pPr algn="ctr"/>
              <a:r>
                <a:rPr lang="en-US" sz="2000" dirty="0"/>
                <a:t>for  Research &amp; Innovation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6899" y="4258631"/>
              <a:ext cx="42399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/>
                <a:t>UofL</a:t>
              </a:r>
              <a:r>
                <a:rPr lang="en-US" sz="2000" dirty="0"/>
                <a:t> Health Science Center Office </a:t>
              </a:r>
            </a:p>
            <a:p>
              <a:pPr algn="ctr"/>
              <a:r>
                <a:rPr lang="en-US" sz="2000" dirty="0"/>
                <a:t>of Diversity &amp; Inclusion Louisville</a:t>
              </a:r>
            </a:p>
          </p:txBody>
        </p:sp>
      </p:grpSp>
      <p:pic>
        <p:nvPicPr>
          <p:cNvPr id="18" name="Picture 5" descr="Norton logo horizontal.jpg">
            <a:hlinkClick r:id="rId6"/>
            <a:extLst>
              <a:ext uri="{FF2B5EF4-FFF2-40B4-BE49-F238E27FC236}">
                <a16:creationId xmlns:a16="http://schemas.microsoft.com/office/drawing/2014/main" id="{80E66C54-A406-804D-A347-4F625620F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3" y="5228612"/>
            <a:ext cx="3200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4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8448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Madison </a:t>
            </a:r>
            <a:r>
              <a:rPr lang="en-US" sz="5300" dirty="0" err="1"/>
              <a:t>Chumbler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School of Dentistry</a:t>
            </a:r>
            <a:br>
              <a:rPr lang="en-US" sz="3200" dirty="0"/>
            </a:br>
            <a:r>
              <a:rPr lang="en-US" sz="3200" dirty="0"/>
              <a:t>Clinical Science Award</a:t>
            </a:r>
            <a:br>
              <a:rPr lang="en-US" sz="3200" dirty="0"/>
            </a:br>
            <a:r>
              <a:rPr lang="en-US" dirty="0"/>
              <a:t>Mentors: Nicole Herring, PhD </a:t>
            </a:r>
            <a:br>
              <a:rPr lang="en-US" dirty="0"/>
            </a:br>
            <a:r>
              <a:rPr lang="en-US" dirty="0"/>
              <a:t> Jennifer </a:t>
            </a:r>
            <a:r>
              <a:rPr lang="en-US" dirty="0" err="1"/>
              <a:t>Brueckner</a:t>
            </a:r>
            <a:r>
              <a:rPr lang="en-US" dirty="0"/>
              <a:t>-Collins, PhD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69900" y="1600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52500" y="54229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Dentistry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1977390"/>
            <a:ext cx="8229600" cy="26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br>
              <a:rPr lang="en-US" sz="5300" dirty="0"/>
            </a:br>
            <a:r>
              <a:rPr lang="en-US" sz="5300" dirty="0" err="1"/>
              <a:t>Manasaa</a:t>
            </a:r>
            <a:r>
              <a:rPr lang="en-US" sz="5300" dirty="0"/>
              <a:t> Kannan</a:t>
            </a: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Rhonda A. Hoffman</a:t>
            </a:r>
            <a:br>
              <a:rPr lang="en-US" sz="3200" dirty="0"/>
            </a:br>
            <a:r>
              <a:rPr lang="en-US" sz="3200" dirty="0"/>
              <a:t>Medical Student Award</a:t>
            </a:r>
            <a:br>
              <a:rPr lang="en-US" sz="3200" dirty="0"/>
            </a:br>
            <a:r>
              <a:rPr lang="en-US" dirty="0"/>
              <a:t>Mentor: Nicola Garbett, PhD</a:t>
            </a:r>
          </a:p>
        </p:txBody>
      </p:sp>
      <p:pic>
        <p:nvPicPr>
          <p:cNvPr id="11267" name="Picture 5" descr="Norton logo horizont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00700"/>
            <a:ext cx="3200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925739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 err="1"/>
              <a:t>Jingjing</a:t>
            </a:r>
            <a:r>
              <a:rPr lang="en-US" sz="5300" dirty="0"/>
              <a:t> Cao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Rhonda A. Hoffman</a:t>
            </a:r>
            <a:br>
              <a:rPr lang="en-US" sz="3200" dirty="0"/>
            </a:br>
            <a:r>
              <a:rPr lang="en-US" sz="3200" dirty="0"/>
              <a:t>Medical Student Award</a:t>
            </a:r>
            <a:br>
              <a:rPr lang="en-US" sz="3200" dirty="0"/>
            </a:br>
            <a:r>
              <a:rPr lang="en-US" dirty="0"/>
              <a:t>Mentor: Hasan Nazrul, PhD</a:t>
            </a:r>
          </a:p>
        </p:txBody>
      </p:sp>
      <p:pic>
        <p:nvPicPr>
          <p:cNvPr id="13315" name="Picture 3" descr="Norton logo horizont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00700"/>
            <a:ext cx="3200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457200" y="1625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305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Madelaine </a:t>
            </a:r>
            <a:r>
              <a:rPr lang="en-US" sz="5300" dirty="0" err="1"/>
              <a:t>Stanback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Rhonda A. Hoffman</a:t>
            </a:r>
            <a:br>
              <a:rPr lang="en-US" sz="3200" dirty="0"/>
            </a:br>
            <a:r>
              <a:rPr lang="en-US" sz="3200" dirty="0"/>
              <a:t>Medical Student Award</a:t>
            </a:r>
            <a:br>
              <a:rPr lang="en-US" sz="3200" dirty="0"/>
            </a:br>
            <a:r>
              <a:rPr lang="en-US" dirty="0"/>
              <a:t>Mentor: Hellen Collins, PhD</a:t>
            </a:r>
          </a:p>
        </p:txBody>
      </p:sp>
      <p:pic>
        <p:nvPicPr>
          <p:cNvPr id="15363" name="Picture 3" descr="Norton logo horizont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00700"/>
            <a:ext cx="3200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775234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Josiah Hardesty, PhD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Postdoctoral Fellow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Irina </a:t>
            </a:r>
            <a:r>
              <a:rPr lang="en-US" dirty="0" err="1"/>
              <a:t>Kirpich</a:t>
            </a:r>
            <a:r>
              <a:rPr lang="en-US" dirty="0"/>
              <a:t>, PhD</a:t>
            </a:r>
            <a:br>
              <a:rPr lang="en-US" dirty="0"/>
            </a:br>
            <a:endParaRPr lang="en-US" dirty="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45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276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 Vice President for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872717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775234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/>
              <a:t>Alexandra Nail, PhD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Postdoctoral Fellow Award</a:t>
            </a:r>
            <a:br>
              <a:rPr lang="en-US" sz="3200" dirty="0"/>
            </a:br>
            <a:r>
              <a:rPr lang="en-US" dirty="0"/>
              <a:t>Mentor: J. Christopher States, PhD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45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276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 Vice President for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583212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775234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/>
              <a:t>Jamie Young, PhD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Postdoctoral Fellow Award</a:t>
            </a:r>
            <a:br>
              <a:rPr lang="en-US" sz="3200" dirty="0"/>
            </a:br>
            <a:r>
              <a:rPr lang="en-US" dirty="0"/>
              <a:t>Mentor: Lu Cai, PhD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45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276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 Vice President for Research and Innovation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1307" y="24384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dirty="0" err="1"/>
              <a:t>Jianzhu</a:t>
            </a:r>
            <a:r>
              <a:rPr lang="en-US" sz="6000" dirty="0"/>
              <a:t> Luo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Research Associate/Research Scientist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</a:t>
            </a:r>
            <a:r>
              <a:rPr lang="en-US" dirty="0" err="1"/>
              <a:t>Banrida</a:t>
            </a:r>
            <a:r>
              <a:rPr lang="en-US" dirty="0"/>
              <a:t> </a:t>
            </a:r>
            <a:r>
              <a:rPr lang="en-US" dirty="0" err="1"/>
              <a:t>Wahlang</a:t>
            </a:r>
            <a:r>
              <a:rPr lang="en-US" dirty="0"/>
              <a:t>, PhD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45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276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 Vice President for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24279869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1259" y="24384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Parag Shah, Ph.D.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Research Associate/Research Scientist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Levi Beverly, PhD 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444500" y="152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276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 Vice President for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38456830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43495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br>
              <a:rPr lang="en-US" sz="3200" dirty="0"/>
            </a:br>
            <a:r>
              <a:rPr lang="en-US" sz="5300" dirty="0"/>
              <a:t>Megan </a:t>
            </a:r>
            <a:r>
              <a:rPr lang="en-US" sz="5300" dirty="0" err="1"/>
              <a:t>Bezold</a:t>
            </a:r>
            <a:br>
              <a:rPr lang="en-US" sz="3200" dirty="0"/>
            </a:br>
            <a:r>
              <a:rPr lang="en-US" sz="3600" dirty="0"/>
              <a:t>Winner</a:t>
            </a:r>
            <a:br>
              <a:rPr lang="en-US" sz="3600" dirty="0"/>
            </a:br>
            <a:r>
              <a:rPr lang="en-US" sz="3600" dirty="0"/>
              <a:t>Research Staff Award</a:t>
            </a:r>
            <a:br>
              <a:rPr lang="en-US" sz="3600" dirty="0"/>
            </a:br>
            <a:br>
              <a:rPr lang="en-US" sz="3600" dirty="0"/>
            </a:br>
            <a:r>
              <a:rPr lang="en-US" dirty="0"/>
              <a:t>Mentor: Krystal Teasley </a:t>
            </a:r>
            <a:r>
              <a:rPr lang="en-US" dirty="0" err="1"/>
              <a:t>Hamorsky</a:t>
            </a:r>
            <a:r>
              <a:rPr lang="en-US" dirty="0"/>
              <a:t>, PhD</a:t>
            </a:r>
            <a:br>
              <a:rPr lang="en-US" sz="3200" dirty="0"/>
            </a:b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05" y="1141434"/>
            <a:ext cx="6163590" cy="96325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5C568F-2FF4-42B2-8439-FD75C43EC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707037"/>
              </p:ext>
            </p:extLst>
          </p:nvPr>
        </p:nvGraphicFramePr>
        <p:xfrm>
          <a:off x="453292" y="1906954"/>
          <a:ext cx="8328373" cy="4299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124">
                  <a:extLst>
                    <a:ext uri="{9D8B030D-6E8A-4147-A177-3AD203B41FA5}">
                      <a16:colId xmlns:a16="http://schemas.microsoft.com/office/drawing/2014/main" val="2741243901"/>
                    </a:ext>
                  </a:extLst>
                </a:gridCol>
                <a:gridCol w="68640">
                  <a:extLst>
                    <a:ext uri="{9D8B030D-6E8A-4147-A177-3AD203B41FA5}">
                      <a16:colId xmlns:a16="http://schemas.microsoft.com/office/drawing/2014/main" val="1557091403"/>
                    </a:ext>
                  </a:extLst>
                </a:gridCol>
                <a:gridCol w="514803">
                  <a:extLst>
                    <a:ext uri="{9D8B030D-6E8A-4147-A177-3AD203B41FA5}">
                      <a16:colId xmlns:a16="http://schemas.microsoft.com/office/drawing/2014/main" val="3402582754"/>
                    </a:ext>
                  </a:extLst>
                </a:gridCol>
                <a:gridCol w="148721">
                  <a:extLst>
                    <a:ext uri="{9D8B030D-6E8A-4147-A177-3AD203B41FA5}">
                      <a16:colId xmlns:a16="http://schemas.microsoft.com/office/drawing/2014/main" val="1305741305"/>
                    </a:ext>
                  </a:extLst>
                </a:gridCol>
                <a:gridCol w="617851">
                  <a:extLst>
                    <a:ext uri="{9D8B030D-6E8A-4147-A177-3AD203B41FA5}">
                      <a16:colId xmlns:a16="http://schemas.microsoft.com/office/drawing/2014/main" val="2391530620"/>
                    </a:ext>
                  </a:extLst>
                </a:gridCol>
                <a:gridCol w="62523">
                  <a:extLst>
                    <a:ext uri="{9D8B030D-6E8A-4147-A177-3AD203B41FA5}">
                      <a16:colId xmlns:a16="http://schemas.microsoft.com/office/drawing/2014/main" val="1355917675"/>
                    </a:ext>
                  </a:extLst>
                </a:gridCol>
                <a:gridCol w="695569">
                  <a:extLst>
                    <a:ext uri="{9D8B030D-6E8A-4147-A177-3AD203B41FA5}">
                      <a16:colId xmlns:a16="http://schemas.microsoft.com/office/drawing/2014/main" val="1658801582"/>
                    </a:ext>
                  </a:extLst>
                </a:gridCol>
                <a:gridCol w="76946">
                  <a:extLst>
                    <a:ext uri="{9D8B030D-6E8A-4147-A177-3AD203B41FA5}">
                      <a16:colId xmlns:a16="http://schemas.microsoft.com/office/drawing/2014/main" val="3072157594"/>
                    </a:ext>
                  </a:extLst>
                </a:gridCol>
                <a:gridCol w="549124">
                  <a:extLst>
                    <a:ext uri="{9D8B030D-6E8A-4147-A177-3AD203B41FA5}">
                      <a16:colId xmlns:a16="http://schemas.microsoft.com/office/drawing/2014/main" val="1179903337"/>
                    </a:ext>
                  </a:extLst>
                </a:gridCol>
                <a:gridCol w="68640">
                  <a:extLst>
                    <a:ext uri="{9D8B030D-6E8A-4147-A177-3AD203B41FA5}">
                      <a16:colId xmlns:a16="http://schemas.microsoft.com/office/drawing/2014/main" val="4190653767"/>
                    </a:ext>
                  </a:extLst>
                </a:gridCol>
                <a:gridCol w="686404">
                  <a:extLst>
                    <a:ext uri="{9D8B030D-6E8A-4147-A177-3AD203B41FA5}">
                      <a16:colId xmlns:a16="http://schemas.microsoft.com/office/drawing/2014/main" val="1541598056"/>
                    </a:ext>
                  </a:extLst>
                </a:gridCol>
                <a:gridCol w="95994">
                  <a:extLst>
                    <a:ext uri="{9D8B030D-6E8A-4147-A177-3AD203B41FA5}">
                      <a16:colId xmlns:a16="http://schemas.microsoft.com/office/drawing/2014/main" val="2218463356"/>
                    </a:ext>
                  </a:extLst>
                </a:gridCol>
                <a:gridCol w="601851">
                  <a:extLst>
                    <a:ext uri="{9D8B030D-6E8A-4147-A177-3AD203B41FA5}">
                      <a16:colId xmlns:a16="http://schemas.microsoft.com/office/drawing/2014/main" val="2386912514"/>
                    </a:ext>
                  </a:extLst>
                </a:gridCol>
                <a:gridCol w="68640">
                  <a:extLst>
                    <a:ext uri="{9D8B030D-6E8A-4147-A177-3AD203B41FA5}">
                      <a16:colId xmlns:a16="http://schemas.microsoft.com/office/drawing/2014/main" val="4030543528"/>
                    </a:ext>
                  </a:extLst>
                </a:gridCol>
                <a:gridCol w="766485">
                  <a:extLst>
                    <a:ext uri="{9D8B030D-6E8A-4147-A177-3AD203B41FA5}">
                      <a16:colId xmlns:a16="http://schemas.microsoft.com/office/drawing/2014/main" val="427645409"/>
                    </a:ext>
                  </a:extLst>
                </a:gridCol>
                <a:gridCol w="148721">
                  <a:extLst>
                    <a:ext uri="{9D8B030D-6E8A-4147-A177-3AD203B41FA5}">
                      <a16:colId xmlns:a16="http://schemas.microsoft.com/office/drawing/2014/main" val="3553196810"/>
                    </a:ext>
                  </a:extLst>
                </a:gridCol>
                <a:gridCol w="549124">
                  <a:extLst>
                    <a:ext uri="{9D8B030D-6E8A-4147-A177-3AD203B41FA5}">
                      <a16:colId xmlns:a16="http://schemas.microsoft.com/office/drawing/2014/main" val="2553038122"/>
                    </a:ext>
                  </a:extLst>
                </a:gridCol>
                <a:gridCol w="68640">
                  <a:extLst>
                    <a:ext uri="{9D8B030D-6E8A-4147-A177-3AD203B41FA5}">
                      <a16:colId xmlns:a16="http://schemas.microsoft.com/office/drawing/2014/main" val="3182116892"/>
                    </a:ext>
                  </a:extLst>
                </a:gridCol>
                <a:gridCol w="674964">
                  <a:extLst>
                    <a:ext uri="{9D8B030D-6E8A-4147-A177-3AD203B41FA5}">
                      <a16:colId xmlns:a16="http://schemas.microsoft.com/office/drawing/2014/main" val="2874103785"/>
                    </a:ext>
                  </a:extLst>
                </a:gridCol>
                <a:gridCol w="122682">
                  <a:extLst>
                    <a:ext uri="{9D8B030D-6E8A-4147-A177-3AD203B41FA5}">
                      <a16:colId xmlns:a16="http://schemas.microsoft.com/office/drawing/2014/main" val="2976615241"/>
                    </a:ext>
                  </a:extLst>
                </a:gridCol>
                <a:gridCol w="257908">
                  <a:extLst>
                    <a:ext uri="{9D8B030D-6E8A-4147-A177-3AD203B41FA5}">
                      <a16:colId xmlns:a16="http://schemas.microsoft.com/office/drawing/2014/main" val="959393815"/>
                    </a:ext>
                  </a:extLst>
                </a:gridCol>
                <a:gridCol w="257908">
                  <a:extLst>
                    <a:ext uri="{9D8B030D-6E8A-4147-A177-3AD203B41FA5}">
                      <a16:colId xmlns:a16="http://schemas.microsoft.com/office/drawing/2014/main" val="629098089"/>
                    </a:ext>
                  </a:extLst>
                </a:gridCol>
                <a:gridCol w="62523">
                  <a:extLst>
                    <a:ext uri="{9D8B030D-6E8A-4147-A177-3AD203B41FA5}">
                      <a16:colId xmlns:a16="http://schemas.microsoft.com/office/drawing/2014/main" val="1784247728"/>
                    </a:ext>
                  </a:extLst>
                </a:gridCol>
                <a:gridCol w="614588">
                  <a:extLst>
                    <a:ext uri="{9D8B030D-6E8A-4147-A177-3AD203B41FA5}">
                      <a16:colId xmlns:a16="http://schemas.microsoft.com/office/drawing/2014/main" val="769272360"/>
                    </a:ext>
                  </a:extLst>
                </a:gridCol>
              </a:tblGrid>
              <a:tr h="3028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Pascale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Alard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Gil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Diamond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Paul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Himes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Michael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Merchant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Jerry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Rabalais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Jacqueline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Singleton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269647"/>
                  </a:ext>
                </a:extLst>
              </a:tr>
              <a:tr h="1756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Timothy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Audam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stanley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DSouza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Kyung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Samineh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Mesbah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Anand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Ramalingam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Ahmed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Soliman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50170"/>
                  </a:ext>
                </a:extLst>
              </a:tr>
              <a:tr h="1756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Mayukh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Banerjee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Ahmed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Elnakib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Joshua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Hood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Cynthia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Metz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Madhavi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Rane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Zhao-Hui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998105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Lalit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Batra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Sheref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Elseidy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Fahmi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Khalifa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Mike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Metz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Keming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Montray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Smith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955147"/>
                  </a:ext>
                </a:extLst>
              </a:tr>
              <a:tr h="2336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Levi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Beverly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Kiana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Fields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LaCreis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Kidd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Karen (Sam)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Miller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Andrea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Reyes Vega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Jingjing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Zhao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858908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Rumeysa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Biyik-Sit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Jane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Frimodig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Suzanne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Roshan 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Mishr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Lynn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Roser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Yi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51809"/>
                  </a:ext>
                </a:extLst>
              </a:tr>
              <a:tr h="223465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Collin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Bowersock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Nichola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Garbett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Irina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Kirpich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Tamer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Mohamed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Guillermo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Rougier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Kira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Taylor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469679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Lu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Gina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Genova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Carolyn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Klinge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Robert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Monsen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Thomas  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Roussel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Sucheta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Telang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973728"/>
                  </a:ext>
                </a:extLst>
              </a:tr>
              <a:tr h="2156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Cardoso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Smita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Ghare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Murali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Kolikonda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Fata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Moradali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Dave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Samuelson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Beatrice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Ugiliweneza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875659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Alex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Carll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Shirin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Ghods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Calvin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Kouokam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Lavina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Myers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Lisa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Sandell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Silvia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Uriarte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892141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Carolyn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Casella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Leila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Gobejishvili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Karen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Krigger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MJ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Negahdar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Staci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Saner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Banrida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Wahlang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80223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Brian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Ceresa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Evelyne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Gozal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Matthew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Lawrenz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Jennifer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Noel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William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Scarfe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Dennis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Warner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0969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Venkata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Chandana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Frank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Groves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Chi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Matt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Nystoriak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Gabriela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Schneider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Walter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Watson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131573"/>
                  </a:ext>
                </a:extLst>
              </a:tr>
              <a:tr h="3028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Joseph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Chen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Sudha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Gudhimella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Qian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Ashley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O’Neil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David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Scott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Scott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Whittemore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400622"/>
                  </a:ext>
                </a:extLst>
              </a:tr>
              <a:tr h="2237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Haixun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Guo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Guo-Liang (Ike)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Guo-Liang (Ike)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Cheng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Cynthia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Logsdon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Tim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O'Toole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Utpal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Sen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Sandra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Wise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3304"/>
                  </a:ext>
                </a:extLst>
              </a:tr>
              <a:tr h="3028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Barbara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Clark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Petra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Haberzettl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Robert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Martin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Marty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O'Toole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Ahmed MA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Shaffie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Cheryl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Witt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146361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Geoff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Clark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Lynne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Hall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Hector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Martinez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Alexander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Ovechkin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Ahmed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Shalaby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Sudeep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Yadav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22681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Helen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Collins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Nazarul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Hasan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Nobiyuki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Matoba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Diana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Pantalos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Daniya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Sheikh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Ray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Yeager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514463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James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Collins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Barbara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Head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Jessica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McDonnell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Jessica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Petrey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Jacob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Shreffler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Nagma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Zafar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9605"/>
                  </a:ext>
                </a:extLst>
              </a:tr>
              <a:tr h="16730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Erin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Davis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David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Hein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Tara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McKinley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Michele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Pisano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Ryan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+mn-lt"/>
                        </a:rPr>
                        <a:t>Simpson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Charlie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Zhang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942974"/>
                  </a:ext>
                </a:extLst>
              </a:tr>
              <a:tr h="30282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Don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Demuth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April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Herrity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Paul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McKinney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Sathnur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Pushpakumar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Jill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Steinbach-Rankins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JC</a:t>
                      </a: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States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05" marR="8205" marT="82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428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78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103539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 err="1"/>
              <a:t>Pooyan</a:t>
            </a:r>
            <a:r>
              <a:rPr lang="en-US" sz="5300" dirty="0"/>
              <a:t> Sadr </a:t>
            </a:r>
            <a:r>
              <a:rPr lang="en-US" sz="5300" err="1"/>
              <a:t>Eshkevari</a:t>
            </a:r>
            <a:r>
              <a:rPr lang="en-US" sz="5300"/>
              <a:t>,DDS</a:t>
            </a:r>
            <a:br>
              <a:rPr lang="en-US" sz="3200" dirty="0"/>
            </a:br>
            <a:r>
              <a:rPr lang="en-US" sz="3200" dirty="0"/>
              <a:t>Winner</a:t>
            </a:r>
            <a:br>
              <a:rPr lang="en-US" sz="3200" dirty="0"/>
            </a:br>
            <a:r>
              <a:rPr lang="en-US" sz="3200" dirty="0"/>
              <a:t>School of Medicine</a:t>
            </a:r>
            <a:br>
              <a:rPr lang="en-US" sz="3200" dirty="0"/>
            </a:br>
            <a:r>
              <a:rPr lang="en-US" sz="3200" dirty="0"/>
              <a:t>Medical Resident Award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57200" y="1549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952500" y="5410200"/>
            <a:ext cx="201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Medicine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938439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Simone Chang, MD</a:t>
            </a:r>
            <a:br>
              <a:rPr lang="en-US" sz="3200" dirty="0"/>
            </a:br>
            <a:r>
              <a:rPr lang="en-US" sz="3200" dirty="0"/>
              <a:t>Winner</a:t>
            </a:r>
            <a:br>
              <a:rPr lang="en-US" sz="3200" dirty="0"/>
            </a:br>
            <a:r>
              <a:rPr lang="en-US" sz="3200" dirty="0"/>
              <a:t>School of Medicine</a:t>
            </a:r>
            <a:br>
              <a:rPr lang="en-US" sz="3200" dirty="0"/>
            </a:br>
            <a:r>
              <a:rPr lang="en-US" sz="3200" dirty="0"/>
              <a:t>Clinical Research Fellow Award</a:t>
            </a:r>
            <a:br>
              <a:rPr lang="en-US" sz="3200" dirty="0"/>
            </a:br>
            <a:r>
              <a:rPr lang="en-US" dirty="0"/>
              <a:t>Mentor: Sucheta </a:t>
            </a:r>
            <a:r>
              <a:rPr lang="en-US" dirty="0" err="1"/>
              <a:t>Telang</a:t>
            </a:r>
            <a:r>
              <a:rPr lang="en-US" dirty="0"/>
              <a:t>, MBBS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57200" y="1625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52500" y="5410200"/>
            <a:ext cx="2019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Medicine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75909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Emily Reece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Public Health &amp; Information Sciences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r>
              <a:rPr lang="en-US" dirty="0"/>
              <a:t>Mentor: Kira Taylor, PhD, MS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1485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322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Public Health and Information Sciences</a:t>
            </a:r>
          </a:p>
        </p:txBody>
      </p:sp>
    </p:spTree>
    <p:extLst>
      <p:ext uri="{BB962C8B-B14F-4D97-AF65-F5344CB8AC3E}">
        <p14:creationId xmlns:p14="http://schemas.microsoft.com/office/powerpoint/2010/main" val="12176140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75909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 err="1"/>
              <a:t>Stephie</a:t>
            </a:r>
            <a:r>
              <a:rPr lang="en-US" sz="5300" dirty="0"/>
              <a:t> Abraham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Public Health &amp; Information Sciences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r>
              <a:rPr lang="en-US" dirty="0"/>
              <a:t>Mentor: Stephanie Boone, PhD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1485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322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Public Health and Information Sciences</a:t>
            </a:r>
          </a:p>
        </p:txBody>
      </p:sp>
    </p:spTree>
    <p:extLst>
      <p:ext uri="{BB962C8B-B14F-4D97-AF65-F5344CB8AC3E}">
        <p14:creationId xmlns:p14="http://schemas.microsoft.com/office/powerpoint/2010/main" val="18967957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75909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 err="1"/>
              <a:t>Yuanbao</a:t>
            </a:r>
            <a:r>
              <a:rPr lang="en-US" sz="5300" dirty="0"/>
              <a:t> Zhang</a:t>
            </a:r>
            <a:br>
              <a:rPr lang="en-US" sz="3200" dirty="0"/>
            </a:br>
            <a:r>
              <a:rPr lang="en-US" sz="3200" dirty="0"/>
              <a:t>1st Place</a:t>
            </a:r>
            <a:br>
              <a:rPr lang="en-US" sz="3200" dirty="0"/>
            </a:br>
            <a:r>
              <a:rPr lang="en-US" sz="3200" dirty="0"/>
              <a:t>Public Health &amp; Information Sciences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sz="3600" dirty="0"/>
              <a:t>Mentor: </a:t>
            </a:r>
            <a:r>
              <a:rPr lang="en-US" sz="3600" dirty="0" err="1"/>
              <a:t>Qunwei</a:t>
            </a:r>
            <a:r>
              <a:rPr lang="en-US" sz="3600" dirty="0"/>
              <a:t> Zhang, MD, MPH, PhD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1485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322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Public Health and Information Sciences</a:t>
            </a:r>
          </a:p>
        </p:txBody>
      </p:sp>
    </p:spTree>
    <p:extLst>
      <p:ext uri="{BB962C8B-B14F-4D97-AF65-F5344CB8AC3E}">
        <p14:creationId xmlns:p14="http://schemas.microsoft.com/office/powerpoint/2010/main" val="28591436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49891" y="2723487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br>
              <a:rPr lang="en-US" sz="5300" dirty="0"/>
            </a:br>
            <a:br>
              <a:rPr lang="en-US" sz="5300" dirty="0"/>
            </a:br>
            <a:r>
              <a:rPr lang="en-US" sz="5300" dirty="0" err="1"/>
              <a:t>Yiqun</a:t>
            </a:r>
            <a:r>
              <a:rPr lang="en-US" sz="5300" dirty="0"/>
              <a:t> Mo, </a:t>
            </a:r>
            <a:r>
              <a:rPr lang="en-US" sz="5300" dirty="0" err="1"/>
              <a:t>MD,PhD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Winner</a:t>
            </a:r>
            <a:br>
              <a:rPr lang="en-US" sz="3200" dirty="0"/>
            </a:br>
            <a:r>
              <a:rPr lang="en-US" sz="3200" dirty="0"/>
              <a:t>Public Health &amp; Information Sciences</a:t>
            </a:r>
            <a:br>
              <a:rPr lang="en-US" sz="3200" dirty="0"/>
            </a:br>
            <a:r>
              <a:rPr lang="en-US" sz="3100" dirty="0"/>
              <a:t>Post-Doctoral Scholars and Research Associates </a:t>
            </a:r>
            <a:r>
              <a:rPr lang="en-US" sz="3200" dirty="0"/>
              <a:t>Award</a:t>
            </a: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1485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52500" y="5207000"/>
            <a:ext cx="322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Public Health and Information Sciences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34628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Kofi </a:t>
            </a:r>
            <a:r>
              <a:rPr lang="en-US" sz="5300" dirty="0" err="1"/>
              <a:t>Amoh</a:t>
            </a:r>
            <a:r>
              <a:rPr lang="en-US" sz="5300" dirty="0"/>
              <a:t> Mensah</a:t>
            </a:r>
            <a:br>
              <a:rPr lang="en-US" sz="3200" dirty="0"/>
            </a:br>
            <a:r>
              <a:rPr lang="en-US" sz="3200" dirty="0"/>
              <a:t>Winner</a:t>
            </a:r>
            <a:br>
              <a:rPr lang="en-US" sz="3200" dirty="0"/>
            </a:br>
            <a:r>
              <a:rPr lang="en-US" sz="3200" dirty="0"/>
              <a:t>School of Nursing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Sha </a:t>
            </a:r>
            <a:r>
              <a:rPr lang="en-US" dirty="0" err="1"/>
              <a:t>Shuying</a:t>
            </a:r>
            <a:r>
              <a:rPr lang="en-US" dirty="0"/>
              <a:t>, PhD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15367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39800" y="5397500"/>
            <a:ext cx="322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Nursing</a:t>
            </a:r>
          </a:p>
        </p:txBody>
      </p:sp>
    </p:spTree>
    <p:extLst>
      <p:ext uri="{BB962C8B-B14F-4D97-AF65-F5344CB8AC3E}">
        <p14:creationId xmlns:p14="http://schemas.microsoft.com/office/powerpoint/2010/main" val="2953971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400299"/>
            <a:ext cx="8229600" cy="22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5300" dirty="0" err="1"/>
              <a:t>Banrida</a:t>
            </a:r>
            <a:r>
              <a:rPr lang="en-US" sz="5300" dirty="0"/>
              <a:t> </a:t>
            </a:r>
            <a:r>
              <a:rPr lang="en-US" sz="5300" dirty="0" err="1"/>
              <a:t>Wahlang</a:t>
            </a:r>
            <a:r>
              <a:rPr lang="en-US" sz="5300" dirty="0"/>
              <a:t>, PhD</a:t>
            </a:r>
            <a:br>
              <a:rPr lang="en-US" sz="5300" dirty="0"/>
            </a:br>
            <a:r>
              <a:rPr lang="en-US" sz="4000" dirty="0"/>
              <a:t>Winner</a:t>
            </a:r>
            <a:br>
              <a:rPr lang="en-US" sz="4000" dirty="0"/>
            </a:br>
            <a:r>
              <a:rPr lang="en-US" sz="4000" dirty="0"/>
              <a:t>Faculty Award in Basic Science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57200" y="1943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71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14406"/>
            <a:ext cx="8229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z="5300" dirty="0"/>
              <a:t>Goutam Singh, PhD</a:t>
            </a:r>
            <a:br>
              <a:rPr lang="en-US" altLang="en-US" sz="5300" dirty="0"/>
            </a:br>
            <a:br>
              <a:rPr lang="en-US" sz="3200" dirty="0"/>
            </a:br>
            <a:r>
              <a:rPr lang="en-US" dirty="0"/>
              <a:t>Winner</a:t>
            </a:r>
            <a:br>
              <a:rPr lang="en-US" dirty="0"/>
            </a:br>
            <a:r>
              <a:rPr lang="en-US" dirty="0"/>
              <a:t>Faculty Award in Clinical Science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57200" y="1943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7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647595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Kendall </a:t>
            </a:r>
            <a:r>
              <a:rPr lang="en-US" sz="5300" dirty="0" err="1"/>
              <a:t>Yount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Ruth Greenberg Award </a:t>
            </a:r>
            <a:br>
              <a:rPr lang="en-US" sz="3200" dirty="0"/>
            </a:br>
            <a:r>
              <a:rPr lang="en-US" sz="3200" dirty="0"/>
              <a:t>for Medical Education Research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Laura </a:t>
            </a:r>
            <a:r>
              <a:rPr lang="en-US" sz="4000" dirty="0" err="1"/>
              <a:t>Weingartner</a:t>
            </a:r>
            <a:r>
              <a:rPr lang="en-US" sz="4000" dirty="0"/>
              <a:t>, PhD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00100" y="5274552"/>
            <a:ext cx="322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Medical Education</a:t>
            </a:r>
          </a:p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877943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771443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Erika Figgins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Master’s Basic Science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Gill Diamond, PhD 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44500" y="1485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86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838513"/>
            <a:ext cx="83025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Carrie </a:t>
            </a:r>
            <a:r>
              <a:rPr lang="en-US" sz="5300" dirty="0" err="1"/>
              <a:t>Bohnert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Ruth Greenberg Award </a:t>
            </a:r>
            <a:br>
              <a:rPr lang="en-US" sz="3200" dirty="0"/>
            </a:br>
            <a:r>
              <a:rPr lang="en-US" sz="3200" dirty="0"/>
              <a:t>for Medical Education Research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Laura </a:t>
            </a:r>
            <a:r>
              <a:rPr lang="en-US" sz="4000" dirty="0" err="1"/>
              <a:t>Weingartner</a:t>
            </a:r>
            <a:r>
              <a:rPr lang="en-US" sz="4000" dirty="0"/>
              <a:t>, PhD</a:t>
            </a:r>
            <a:endParaRPr lang="en-US" sz="4000" b="1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00100" y="5274552"/>
            <a:ext cx="322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Medical Education</a:t>
            </a:r>
          </a:p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360457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80195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Michael Metz, DMD, PhD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Ruth Greenberg Award </a:t>
            </a:r>
            <a:br>
              <a:rPr lang="en-US" sz="3200" dirty="0"/>
            </a:br>
            <a:r>
              <a:rPr lang="en-US" sz="3200" dirty="0"/>
              <a:t>for Medical Education Research</a:t>
            </a:r>
            <a:br>
              <a:rPr lang="en-US" sz="32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00100" y="5274552"/>
            <a:ext cx="322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Medical Education</a:t>
            </a:r>
          </a:p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877943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5019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Tanya Nagpal</a:t>
            </a:r>
            <a:br>
              <a:rPr lang="en-US" dirty="0"/>
            </a:br>
            <a:br>
              <a:rPr lang="en-US" sz="3200" dirty="0"/>
            </a:br>
            <a:r>
              <a:rPr lang="en-US" sz="3200" dirty="0"/>
              <a:t>Winner </a:t>
            </a:r>
            <a:br>
              <a:rPr lang="en-US" sz="3200" dirty="0"/>
            </a:br>
            <a:r>
              <a:rPr lang="en-US" sz="3200" dirty="0"/>
              <a:t>Leslie Martin Medical Education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sz="3100" dirty="0"/>
              <a:t>Mentor: Laura </a:t>
            </a:r>
            <a:r>
              <a:rPr lang="en-US" sz="3100" dirty="0" err="1"/>
              <a:t>Weingartner</a:t>
            </a:r>
            <a:r>
              <a:rPr lang="en-US" sz="3100" dirty="0"/>
              <a:t>, PhD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00100" y="5274552"/>
            <a:ext cx="322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Medical Education</a:t>
            </a:r>
          </a:p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9685148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6458" y="257175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br>
              <a:rPr lang="en-US" sz="5300" dirty="0"/>
            </a:br>
            <a:r>
              <a:rPr lang="en-US" sz="5300" dirty="0"/>
              <a:t>Hallie Decker</a:t>
            </a:r>
            <a:br>
              <a:rPr lang="en-US" sz="5300" dirty="0"/>
            </a:b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Excellence in Health Disparities Research Award</a:t>
            </a:r>
            <a:br>
              <a:rPr lang="en-US" sz="3200" dirty="0"/>
            </a:br>
            <a:br>
              <a:rPr lang="en-US" sz="3200" dirty="0"/>
            </a:br>
            <a:r>
              <a:rPr lang="en-US" sz="2700" dirty="0"/>
              <a:t>Health Science Center </a:t>
            </a:r>
            <a:br>
              <a:rPr lang="en-US" sz="2700" dirty="0"/>
            </a:br>
            <a:r>
              <a:rPr lang="en-US" sz="2700" dirty="0"/>
              <a:t>Office of Diversity &amp; Inclusion Louisville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127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3351" y="25019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br>
              <a:rPr lang="en-US" sz="5300" dirty="0"/>
            </a:br>
            <a:br>
              <a:rPr lang="en-US" sz="5300" dirty="0"/>
            </a:br>
            <a:r>
              <a:rPr lang="en-US" sz="5300" dirty="0"/>
              <a:t>Carrie </a:t>
            </a:r>
            <a:r>
              <a:rPr lang="en-US" sz="5300" dirty="0" err="1"/>
              <a:t>Bohnert</a:t>
            </a:r>
            <a:r>
              <a:rPr lang="en-US" sz="5300" dirty="0"/>
              <a:t>, MPA</a:t>
            </a:r>
            <a:br>
              <a:rPr lang="en-US" sz="5300" dirty="0"/>
            </a:b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Excellence in Health Disparities Research Award</a:t>
            </a: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r>
              <a:rPr lang="en-US" sz="2700" dirty="0"/>
              <a:t>Health Science Center </a:t>
            </a:r>
            <a:br>
              <a:rPr lang="en-US" sz="2700" dirty="0"/>
            </a:br>
            <a:r>
              <a:rPr lang="en-US" sz="2700" dirty="0"/>
              <a:t>Office of Diversity &amp; Inclusion Louisville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20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3206" y="29210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Collin White</a:t>
            </a:r>
            <a:br>
              <a:rPr lang="en-US" sz="5300" dirty="0"/>
            </a:b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Excellence in Health Disparities Research Award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700" dirty="0"/>
              <a:t>Health Science Center </a:t>
            </a:r>
            <a:br>
              <a:rPr lang="en-US" sz="2700" dirty="0"/>
            </a:br>
            <a:r>
              <a:rPr lang="en-US" sz="2700" dirty="0"/>
              <a:t>Office of Diversity &amp; Inclusion Louisville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5875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370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0701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br>
              <a:rPr lang="en-US" sz="3200" dirty="0"/>
            </a:br>
            <a:br>
              <a:rPr lang="en-US" sz="3200" dirty="0"/>
            </a:br>
            <a:r>
              <a:rPr lang="en-US" sz="4800" dirty="0"/>
              <a:t>Julia Corman</a:t>
            </a:r>
            <a:br>
              <a:rPr lang="en-US" sz="4800" dirty="0"/>
            </a:b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NCI Cancer Education Program</a:t>
            </a:r>
            <a:br>
              <a:rPr lang="en-US" sz="3200" dirty="0"/>
            </a:br>
            <a:r>
              <a:rPr lang="en-US" sz="3200" dirty="0"/>
              <a:t>Norbert J. </a:t>
            </a:r>
            <a:r>
              <a:rPr lang="en-US" sz="3200" dirty="0" err="1"/>
              <a:t>Burzynski</a:t>
            </a:r>
            <a:r>
              <a:rPr lang="en-US" sz="3200" dirty="0"/>
              <a:t> Award</a:t>
            </a:r>
            <a:br>
              <a:rPr lang="en-US" sz="3200" dirty="0"/>
            </a:br>
            <a:r>
              <a:rPr lang="en-US" sz="3200" dirty="0"/>
              <a:t>Undergraduate Student Category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Joshua Fuqua, PhD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2506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070100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br>
              <a:rPr lang="en-US" sz="3200" dirty="0"/>
            </a:br>
            <a:br>
              <a:rPr lang="en-US" sz="3200" dirty="0"/>
            </a:br>
            <a:r>
              <a:rPr lang="en-US" sz="4800" dirty="0"/>
              <a:t>Luke Schroeder</a:t>
            </a:r>
            <a:br>
              <a:rPr lang="en-US" sz="4800" dirty="0"/>
            </a:b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NCI Cancer Education Program</a:t>
            </a:r>
            <a:br>
              <a:rPr lang="en-US" sz="3200" dirty="0"/>
            </a:br>
            <a:r>
              <a:rPr lang="en-US" sz="3200" dirty="0"/>
              <a:t>Norbert J. </a:t>
            </a:r>
            <a:r>
              <a:rPr lang="en-US" sz="3200" dirty="0" err="1"/>
              <a:t>Burzynski</a:t>
            </a:r>
            <a:r>
              <a:rPr lang="en-US" sz="3200" dirty="0"/>
              <a:t> Award</a:t>
            </a:r>
            <a:br>
              <a:rPr lang="en-US" sz="3200" dirty="0"/>
            </a:br>
            <a:r>
              <a:rPr lang="en-US" sz="3200" dirty="0"/>
              <a:t>Undergraduate Student Category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Joshua Hood, PhD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39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1937982"/>
            <a:ext cx="8229600" cy="28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br>
              <a:rPr lang="en-US" sz="3200" dirty="0"/>
            </a:br>
            <a:r>
              <a:rPr lang="en-US" sz="4800" dirty="0"/>
              <a:t>Joanna Feng</a:t>
            </a:r>
            <a:br>
              <a:rPr lang="en-US" sz="4800" dirty="0"/>
            </a:b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NCI Cancer Education Program</a:t>
            </a:r>
            <a:br>
              <a:rPr lang="en-US" sz="3200" dirty="0"/>
            </a:br>
            <a:r>
              <a:rPr lang="en-US" sz="3200" dirty="0"/>
              <a:t>Norbert J. </a:t>
            </a:r>
            <a:r>
              <a:rPr lang="en-US" sz="3200" dirty="0" err="1"/>
              <a:t>Burzynski</a:t>
            </a:r>
            <a:r>
              <a:rPr lang="en-US" sz="3200" dirty="0"/>
              <a:t> Award</a:t>
            </a:r>
            <a:br>
              <a:rPr lang="en-US" sz="3200" dirty="0"/>
            </a:br>
            <a:r>
              <a:rPr lang="en-US" sz="3200" dirty="0"/>
              <a:t>Undergraduate Student Category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Leah </a:t>
            </a:r>
            <a:r>
              <a:rPr lang="en-US" sz="4000" dirty="0" err="1"/>
              <a:t>Siskind</a:t>
            </a:r>
            <a:r>
              <a:rPr lang="en-US" sz="4000" dirty="0"/>
              <a:t>, PhD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9974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1500" y="2169994"/>
            <a:ext cx="8229600" cy="26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br>
              <a:rPr lang="en-US" sz="3200" dirty="0"/>
            </a:br>
            <a:r>
              <a:rPr lang="en-US" sz="4800" dirty="0"/>
              <a:t>Dietrich Sears</a:t>
            </a:r>
            <a:br>
              <a:rPr lang="en-US" sz="4800" dirty="0"/>
            </a:b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NCI Cancer Education Program</a:t>
            </a:r>
            <a:br>
              <a:rPr lang="en-US" sz="3200" dirty="0"/>
            </a:br>
            <a:r>
              <a:rPr lang="en-US" sz="3200" dirty="0"/>
              <a:t>Norbert J. </a:t>
            </a:r>
            <a:r>
              <a:rPr lang="en-US" sz="3200" dirty="0" err="1"/>
              <a:t>Burzynski</a:t>
            </a:r>
            <a:r>
              <a:rPr lang="en-US" sz="3200" dirty="0"/>
              <a:t> Award</a:t>
            </a:r>
            <a:br>
              <a:rPr lang="en-US" sz="3200" dirty="0"/>
            </a:br>
            <a:r>
              <a:rPr lang="en-US" sz="3200" dirty="0"/>
              <a:t>Undergraduate Student Category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John Trent, PhD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1703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2649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br>
              <a:rPr lang="en-US" sz="5300" dirty="0"/>
            </a:br>
            <a:r>
              <a:rPr lang="en-US" sz="5300" dirty="0"/>
              <a:t>Raphael </a:t>
            </a:r>
            <a:r>
              <a:rPr lang="en-US" sz="5300" dirty="0" err="1"/>
              <a:t>Ngozichi</a:t>
            </a:r>
            <a:r>
              <a:rPr lang="en-US" sz="5300" dirty="0"/>
              <a:t> Suarez </a:t>
            </a:r>
            <a:r>
              <a:rPr lang="en-US" sz="5300" dirty="0" err="1"/>
              <a:t>Jigo</a:t>
            </a:r>
            <a:br>
              <a:rPr lang="en-US" sz="5300" dirty="0"/>
            </a:b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Master’s Basic Science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Geoffrey Clark, PhD</a:t>
            </a:r>
            <a:br>
              <a:rPr lang="en-US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57200" y="1473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666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880056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sz="4800" dirty="0" err="1"/>
              <a:t>Noela</a:t>
            </a:r>
            <a:r>
              <a:rPr lang="en-US" sz="4800" dirty="0"/>
              <a:t> </a:t>
            </a:r>
            <a:r>
              <a:rPr lang="en-US" sz="4800" dirty="0" err="1"/>
              <a:t>Botaka</a:t>
            </a:r>
            <a:br>
              <a:rPr lang="en-US" sz="4800" dirty="0"/>
            </a:b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NCI Cancer Education Program</a:t>
            </a:r>
            <a:br>
              <a:rPr lang="en-US" sz="3200" dirty="0"/>
            </a:br>
            <a:r>
              <a:rPr lang="en-US" sz="3200" dirty="0"/>
              <a:t>Norbert J. </a:t>
            </a:r>
            <a:r>
              <a:rPr lang="en-US" sz="3200" dirty="0" err="1"/>
              <a:t>Burzynski</a:t>
            </a:r>
            <a:r>
              <a:rPr lang="en-US" sz="3200" dirty="0"/>
              <a:t> Award</a:t>
            </a:r>
            <a:br>
              <a:rPr lang="en-US" sz="3200" dirty="0"/>
            </a:br>
            <a:r>
              <a:rPr lang="en-US" sz="3200" dirty="0"/>
              <a:t>Professional Student Category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Paula Bates, PhD </a:t>
            </a:r>
            <a:br>
              <a:rPr lang="en-US" sz="4000" dirty="0"/>
            </a:br>
            <a:r>
              <a:rPr lang="en-US" sz="4000" dirty="0"/>
              <a:t>           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6893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880056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sz="4800" dirty="0"/>
              <a:t>Jenny Chen</a:t>
            </a:r>
            <a:br>
              <a:rPr lang="en-US" sz="4800" dirty="0"/>
            </a:b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NCI Cancer Education Program</a:t>
            </a:r>
            <a:br>
              <a:rPr lang="en-US" sz="3200" dirty="0"/>
            </a:br>
            <a:r>
              <a:rPr lang="en-US" sz="3200" dirty="0"/>
              <a:t>Norbert J. </a:t>
            </a:r>
            <a:r>
              <a:rPr lang="en-US" sz="3200" dirty="0" err="1"/>
              <a:t>Burzynski</a:t>
            </a:r>
            <a:r>
              <a:rPr lang="en-US" sz="3200" dirty="0"/>
              <a:t> Award</a:t>
            </a:r>
            <a:br>
              <a:rPr lang="en-US" sz="3200" dirty="0"/>
            </a:br>
            <a:r>
              <a:rPr lang="en-US" sz="3200" dirty="0"/>
              <a:t>Professional Student Category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</a:t>
            </a:r>
            <a:r>
              <a:rPr lang="en-US" sz="4000" dirty="0" err="1"/>
              <a:t>Wenke</a:t>
            </a:r>
            <a:r>
              <a:rPr lang="en-US" sz="4000" dirty="0"/>
              <a:t> Feng, PhD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202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880056"/>
            <a:ext cx="8229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sz="4800" dirty="0" err="1"/>
              <a:t>Lakynkalina</a:t>
            </a:r>
            <a:r>
              <a:rPr lang="en-US" sz="4800" dirty="0"/>
              <a:t> McCaffrey</a:t>
            </a:r>
            <a:br>
              <a:rPr lang="en-US" sz="4800" dirty="0"/>
            </a:b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 Place</a:t>
            </a:r>
            <a:br>
              <a:rPr lang="en-US" sz="3200" dirty="0"/>
            </a:br>
            <a:r>
              <a:rPr lang="en-US" sz="3200" dirty="0"/>
              <a:t>NCI Cancer Education Program</a:t>
            </a:r>
            <a:br>
              <a:rPr lang="en-US" sz="3200" dirty="0"/>
            </a:br>
            <a:r>
              <a:rPr lang="en-US" sz="3200" dirty="0"/>
              <a:t>Norbert J. </a:t>
            </a:r>
            <a:r>
              <a:rPr lang="en-US" sz="3200" dirty="0" err="1"/>
              <a:t>Burzynski</a:t>
            </a:r>
            <a:r>
              <a:rPr lang="en-US" sz="3200" dirty="0"/>
              <a:t> Award</a:t>
            </a:r>
            <a:br>
              <a:rPr lang="en-US" sz="3200" dirty="0"/>
            </a:br>
            <a:r>
              <a:rPr lang="en-US" sz="3200" dirty="0"/>
              <a:t>Professional Student Category</a:t>
            </a: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Mentor: J. Christopher States, PhD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500" y="16129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5777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706048"/>
            <a:ext cx="822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 err="1"/>
              <a:t>Idoia</a:t>
            </a:r>
            <a:r>
              <a:rPr lang="en-US" sz="5300" dirty="0"/>
              <a:t> </a:t>
            </a:r>
            <a:r>
              <a:rPr lang="en-US" sz="5300" dirty="0" err="1"/>
              <a:t>Meaza</a:t>
            </a:r>
            <a:r>
              <a:rPr lang="en-US" sz="5300" dirty="0"/>
              <a:t> </a:t>
            </a:r>
            <a:r>
              <a:rPr lang="en-US" sz="5300" dirty="0" err="1"/>
              <a:t>Isusi</a:t>
            </a: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Doctoral Basic Science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John P. Wise, Sr., PhD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44500" y="1562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74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706048"/>
            <a:ext cx="822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Aaron Whitt</a:t>
            </a:r>
            <a:br>
              <a:rPr lang="en-US" sz="3200" dirty="0"/>
            </a:br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Place </a:t>
            </a:r>
            <a:br>
              <a:rPr lang="en-US" sz="3200" dirty="0"/>
            </a:br>
            <a:r>
              <a:rPr lang="en-US" sz="3200" dirty="0"/>
              <a:t>Doctoral Basic Science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Chi Li, PhD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44500" y="1562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4500" y="2706048"/>
            <a:ext cx="8229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sz="5300" dirty="0"/>
              <a:t>Justin Kos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Place</a:t>
            </a:r>
            <a:br>
              <a:rPr lang="en-US" sz="3200" dirty="0"/>
            </a:br>
            <a:r>
              <a:rPr lang="en-US" sz="3200" dirty="0"/>
              <a:t>Doctoral Basic Science</a:t>
            </a:r>
            <a:br>
              <a:rPr lang="en-US" sz="3200" dirty="0"/>
            </a:br>
            <a:r>
              <a:rPr lang="en-US" sz="3200" dirty="0"/>
              <a:t>Graduate Student Award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Mentor: Corey Watson, PhD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44500" y="15621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18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9900" y="2101755"/>
            <a:ext cx="8229600" cy="25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5300" dirty="0"/>
              <a:t>Shah </a:t>
            </a:r>
            <a:r>
              <a:rPr lang="en-US" sz="5300" dirty="0" err="1"/>
              <a:t>Tarun</a:t>
            </a:r>
            <a:br>
              <a:rPr lang="en-US" sz="3200" dirty="0"/>
            </a:b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Place</a:t>
            </a:r>
            <a:br>
              <a:rPr lang="en-US" sz="2800" dirty="0"/>
            </a:br>
            <a:r>
              <a:rPr lang="en-US" sz="2800" dirty="0"/>
              <a:t>Master Engineering Student Award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Mentor</a:t>
            </a:r>
            <a:r>
              <a:rPr lang="en-US" sz="2800" dirty="0"/>
              <a:t>: </a:t>
            </a:r>
            <a:r>
              <a:rPr lang="en-US" dirty="0"/>
              <a:t>Joseph Chen, PhD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469900" y="15367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2" descr="smaller_vertical_s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735"/>
            <a:ext cx="1524000" cy="17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258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2&quot; unique_id=&quot;10014&quot;&gt;&lt;object type=&quot;3&quot; unique_id=&quot;10015&quot;&gt;&lt;property id=&quot;20148&quot; value=&quot;5&quot;/&gt;&lt;property id=&quot;20300&quot; value=&quot;Slide 1 - &amp;quot;John Doe&amp;#x0D;&amp;#x0A;Winner&amp;#x0D;&amp;#x0A;Postdoc Award&amp;quot;&quot;/&gt;&lt;property id=&quot;20307&quot; value=&quot;257&quot;/&gt;&lt;/object&gt;&lt;object type=&quot;3&quot; unique_id=&quot;10016&quot;&gt;&lt;property id=&quot;20148&quot; value=&quot;5&quot;/&gt;&lt;property id=&quot;20300&quot; value=&quot;Slide 2&quot;/&gt;&lt;property id=&quot;20307&quot; value=&quot;258&quot;/&gt;&lt;/object&gt;&lt;/object&gt;&lt;object type=&quot;8&quot; unique_id=&quot;10020&quot;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1598</Words>
  <Application>Microsoft Office PowerPoint</Application>
  <PresentationFormat>On-screen Show (4:3)</PresentationFormat>
  <Paragraphs>392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Erika Figgins 2nd Place Master’s Basic Science Graduate Student Award  Mentor: Gill Diamond, PhD </vt:lpstr>
      <vt:lpstr> Raphael Ngozichi Suarez Jigo  1st Place  Master’s Basic Science Graduate Student Award  Mentor: Geoffrey Clark, PhD  </vt:lpstr>
      <vt:lpstr>Idoia Meaza Isusi 3rd Place  Doctoral Basic Science Graduate Student Award  Mentor: John P. Wise, Sr., PhD</vt:lpstr>
      <vt:lpstr>Aaron Whitt 2nd Place  Doctoral Basic Science Graduate Student Award  Mentor: Chi Li, PhD</vt:lpstr>
      <vt:lpstr>Justin Kos 1st Place Doctoral Basic Science Graduate Student Award  Mentor: Corey Watson, PhD</vt:lpstr>
      <vt:lpstr>Shah Tarun 3rd Place Master Engineering Student Award  Mentor: Joseph Chen, PhD </vt:lpstr>
      <vt:lpstr>Mohamed Elsharkawy 2nd Place Master Engineering Student Award  Mentor: Ayman El-Baz, PhD</vt:lpstr>
      <vt:lpstr>Anthony Kyser 1st Place Master Engineering Student Award  Mentor: Jill Steinbach-Rankins, PhD</vt:lpstr>
      <vt:lpstr>Mohamed Ali 3rd Place Doctoral Engineering Student Award  Mentor: Ayman El-Baz, PhD </vt:lpstr>
      <vt:lpstr>Mohamed Shehata 2nd Place Doctoral Engineering Student Award  Mentor: Ayman El-Baz, PhD </vt:lpstr>
      <vt:lpstr>Heba Kandil 1st Place Doctoral Engineering Student Award  Mentor: Ayman El-Baz, PhD </vt:lpstr>
      <vt:lpstr>Heejue Hong 3rd Place School of Dentistry Basic Science Award Mentor: David Scott, PhD</vt:lpstr>
      <vt:lpstr>Alec McDonald 2nd Place School of Dentistry Basic Science Award Mentor: Sudha Gudhimella, BDS, MS</vt:lpstr>
      <vt:lpstr>Isaac Feinn 1st Place School of Dentistry Basic Science Award Mentor: Lisa Sandell, PhD</vt:lpstr>
      <vt:lpstr>Arthur Begotti Silva 3rd  Place School of Dentistry Clinical Science Award Mentor: Liliana Rozo, DDS</vt:lpstr>
      <vt:lpstr>Meghan Nay 2nd Place School of Dentistry Clinical Science Award Mentor: Michael Metz, DMD, PhD</vt:lpstr>
      <vt:lpstr>Madison Chumbler 1st Place School of Dentistry Clinical Science Award Mentors: Nicole Herring, PhD   Jennifer Brueckner-Collins, PhD </vt:lpstr>
      <vt:lpstr> Manasaa Kannan 3rd Place Rhonda A. Hoffman Medical Student Award Mentor: Nicola Garbett, PhD</vt:lpstr>
      <vt:lpstr>Jingjing Cao 2nd Place Rhonda A. Hoffman Medical Student Award Mentor: Hasan Nazrul, PhD</vt:lpstr>
      <vt:lpstr>Madelaine Stanback 1st Place Rhonda A. Hoffman Medical Student Award Mentor: Hellen Collins, PhD</vt:lpstr>
      <vt:lpstr>Josiah Hardesty, PhD 1st Place Postdoctoral Fellow Award  Mentor: Irina Kirpich, PhD </vt:lpstr>
      <vt:lpstr>Alexandra Nail, PhD 1st Place Postdoctoral Fellow Award Mentor: J. Christopher States, PhD</vt:lpstr>
      <vt:lpstr>Jamie Young, PhD 1st Place Postdoctoral Fellow Award Mentor: Lu Cai, PhD</vt:lpstr>
      <vt:lpstr>Jianzhu Luo 2nd Place Research Associate/Research Scientist Award  Mentor: Banrida Wahlang, PhD</vt:lpstr>
      <vt:lpstr>Parag Shah, Ph.D. 1st Place Research Associate/Research Scientist Award  Mentor: Levi Beverly, PhD </vt:lpstr>
      <vt:lpstr> Megan Bezold Winner Research Staff Award  Mentor: Krystal Teasley Hamorsky, PhD </vt:lpstr>
      <vt:lpstr>Pooyan Sadr Eshkevari,DDS Winner School of Medicine Medical Resident Award   </vt:lpstr>
      <vt:lpstr>Simone Chang, MD Winner School of Medicine Clinical Research Fellow Award Mentor: Sucheta Telang, MBBS</vt:lpstr>
      <vt:lpstr>Emily Reece 2nd Place Public Health &amp; Information Sciences Graduate Student Award Mentor: Kira Taylor, PhD, MS</vt:lpstr>
      <vt:lpstr>Stephie Abraham 2nd Place Public Health &amp; Information Sciences Graduate Student Award Mentor: Stephanie Boone, PhD</vt:lpstr>
      <vt:lpstr>Yuanbao Zhang 1st Place Public Health &amp; Information Sciences Graduate Student Award  Mentor: Qunwei Zhang, MD, MPH, PhD</vt:lpstr>
      <vt:lpstr>  Yiqun Mo, MD,PhD  Winner Public Health &amp; Information Sciences Post-Doctoral Scholars and Research Associates Award    </vt:lpstr>
      <vt:lpstr>Kofi Amoh Mensah Winner School of Nursing Graduate Student Award  Mentor: Sha Shuying, PhD</vt:lpstr>
      <vt:lpstr>Banrida Wahlang, PhD Winner Faculty Award in Basic Science</vt:lpstr>
      <vt:lpstr>Goutam Singh, PhD  Winner Faculty Award in Clinical Science</vt:lpstr>
      <vt:lpstr>Kendall Yount  3rd Place  Ruth Greenberg Award  for Medical Education Research  Mentor: Laura Weingartner, PhD</vt:lpstr>
      <vt:lpstr>Carrie Bohnert  2nd Place  Ruth Greenberg Award  for Medical Education Research  Mentor: Laura Weingartner, PhD</vt:lpstr>
      <vt:lpstr>Michael Metz, DMD, PhD  1st Place  Ruth Greenberg Award  for Medical Education Research  </vt:lpstr>
      <vt:lpstr>Tanya Nagpal  Winner  Leslie Martin Medical Education Student Award  Mentor: Laura Weingartner, PhD</vt:lpstr>
      <vt:lpstr> Hallie Decker  3rd Place  Excellence in Health Disparities Research Award  Health Science Center  Office of Diversity &amp; Inclusion Louisville</vt:lpstr>
      <vt:lpstr>  Carrie Bohnert, MPA  2nd Place  Excellence in Health Disparities Research Award   Health Science Center  Office of Diversity &amp; Inclusion Louisville </vt:lpstr>
      <vt:lpstr>Collin White  1st Place  Excellence in Health Disparities Research Award    Health Science Center  Office of Diversity &amp; Inclusion Louisville</vt:lpstr>
      <vt:lpstr>  Julia Corman  3rd Place NCI Cancer Education Program Norbert J. Burzynski Award Undergraduate Student Category  Mentor: Joshua Fuqua, PhD</vt:lpstr>
      <vt:lpstr>  Luke Schroeder  3rd Place NCI Cancer Education Program Norbert J. Burzynski Award Undergraduate Student Category  Mentor: Joshua Hood, PhD</vt:lpstr>
      <vt:lpstr> Joanna Feng  2nd Place NCI Cancer Education Program Norbert J. Burzynski Award Undergraduate Student Category  Mentor: Leah Siskind, PhD</vt:lpstr>
      <vt:lpstr> Dietrich Sears  1st Place NCI Cancer Education Program Norbert J. Burzynski Award Undergraduate Student Category  Mentor: John Trent, PhD</vt:lpstr>
      <vt:lpstr>Noela Botaka  3rd Place NCI Cancer Education Program Norbert J. Burzynski Award Professional Student Category  Mentor: Paula Bates, PhD              </vt:lpstr>
      <vt:lpstr>Jenny Chen  2nd Place NCI Cancer Education Program Norbert J. Burzynski Award Professional Student Category  Mentor: Wenke Feng, PhD</vt:lpstr>
      <vt:lpstr>Lakynkalina McCaffrey  1st  Place NCI Cancer Education Program Norbert J. Burzynski Award Professional Student Category  Mentor: J. Christopher States, PhD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Rowell</dc:creator>
  <cp:lastModifiedBy>States,J.Christopher</cp:lastModifiedBy>
  <cp:revision>324</cp:revision>
  <cp:lastPrinted>2018-10-11T20:37:56Z</cp:lastPrinted>
  <dcterms:created xsi:type="dcterms:W3CDTF">2007-09-27T21:25:14Z</dcterms:created>
  <dcterms:modified xsi:type="dcterms:W3CDTF">2021-10-29T13:49:25Z</dcterms:modified>
</cp:coreProperties>
</file>